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2" d="100"/>
          <a:sy n="112" d="100"/>
        </p:scale>
        <p:origin x="41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1612C-599C-4438-A583-0B04C2377C8B}" type="datetimeFigureOut">
              <a:rPr lang="ko-KR" altLang="en-US" smtClean="0"/>
              <a:t>2022-01-07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788CE-07B9-4196-BE06-6FEF5CD6AB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2723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1612C-599C-4438-A583-0B04C2377C8B}" type="datetimeFigureOut">
              <a:rPr lang="ko-KR" altLang="en-US" smtClean="0"/>
              <a:t>2022-01-07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788CE-07B9-4196-BE06-6FEF5CD6AB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5373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1612C-599C-4438-A583-0B04C2377C8B}" type="datetimeFigureOut">
              <a:rPr lang="ko-KR" altLang="en-US" smtClean="0"/>
              <a:t>2022-01-07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788CE-07B9-4196-BE06-6FEF5CD6AB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6747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1612C-599C-4438-A583-0B04C2377C8B}" type="datetimeFigureOut">
              <a:rPr lang="ko-KR" altLang="en-US" smtClean="0"/>
              <a:t>2022-01-07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788CE-07B9-4196-BE06-6FEF5CD6AB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5619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1612C-599C-4438-A583-0B04C2377C8B}" type="datetimeFigureOut">
              <a:rPr lang="ko-KR" altLang="en-US" smtClean="0"/>
              <a:t>2022-01-07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788CE-07B9-4196-BE06-6FEF5CD6AB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8915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1612C-599C-4438-A583-0B04C2377C8B}" type="datetimeFigureOut">
              <a:rPr lang="ko-KR" altLang="en-US" smtClean="0"/>
              <a:t>2022-01-07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788CE-07B9-4196-BE06-6FEF5CD6AB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2035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1612C-599C-4438-A583-0B04C2377C8B}" type="datetimeFigureOut">
              <a:rPr lang="ko-KR" altLang="en-US" smtClean="0"/>
              <a:t>2022-01-07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788CE-07B9-4196-BE06-6FEF5CD6AB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5225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1612C-599C-4438-A583-0B04C2377C8B}" type="datetimeFigureOut">
              <a:rPr lang="ko-KR" altLang="en-US" smtClean="0"/>
              <a:t>2022-01-07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788CE-07B9-4196-BE06-6FEF5CD6AB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5448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1612C-599C-4438-A583-0B04C2377C8B}" type="datetimeFigureOut">
              <a:rPr lang="ko-KR" altLang="en-US" smtClean="0"/>
              <a:t>2022-01-07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788CE-07B9-4196-BE06-6FEF5CD6AB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0539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1612C-599C-4438-A583-0B04C2377C8B}" type="datetimeFigureOut">
              <a:rPr lang="ko-KR" altLang="en-US" smtClean="0"/>
              <a:t>2022-01-07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788CE-07B9-4196-BE06-6FEF5CD6AB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5157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1612C-599C-4438-A583-0B04C2377C8B}" type="datetimeFigureOut">
              <a:rPr lang="ko-KR" altLang="en-US" smtClean="0"/>
              <a:t>2022-01-07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788CE-07B9-4196-BE06-6FEF5CD6AB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2514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1612C-599C-4438-A583-0B04C2377C8B}" type="datetimeFigureOut">
              <a:rPr lang="ko-KR" altLang="en-US" smtClean="0"/>
              <a:t>2022-01-07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788CE-07B9-4196-BE06-6FEF5CD6AB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196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그림 6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64" y="1292903"/>
            <a:ext cx="6995910" cy="4315873"/>
          </a:xfrm>
          <a:prstGeom prst="rect">
            <a:avLst/>
          </a:prstGeom>
        </p:spPr>
      </p:pic>
      <p:graphicFrame>
        <p:nvGraphicFramePr>
          <p:cNvPr id="27" name="표 8">
            <a:extLst>
              <a:ext uri="{FF2B5EF4-FFF2-40B4-BE49-F238E27FC236}">
                <a16:creationId xmlns:a16="http://schemas.microsoft.com/office/drawing/2014/main" id="{B2BFDE06-0F00-4D3D-B587-B0236F00C39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41550" y="179312"/>
          <a:ext cx="4494532" cy="654844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46153">
                  <a:extLst>
                    <a:ext uri="{9D8B030D-6E8A-4147-A177-3AD203B41FA5}">
                      <a16:colId xmlns:a16="http://schemas.microsoft.com/office/drawing/2014/main" val="942860279"/>
                    </a:ext>
                  </a:extLst>
                </a:gridCol>
                <a:gridCol w="1698353">
                  <a:extLst>
                    <a:ext uri="{9D8B030D-6E8A-4147-A177-3AD203B41FA5}">
                      <a16:colId xmlns:a16="http://schemas.microsoft.com/office/drawing/2014/main" val="2007656226"/>
                    </a:ext>
                  </a:extLst>
                </a:gridCol>
                <a:gridCol w="2350026">
                  <a:extLst>
                    <a:ext uri="{9D8B030D-6E8A-4147-A177-3AD203B41FA5}">
                      <a16:colId xmlns:a16="http://schemas.microsoft.com/office/drawing/2014/main" val="3527803083"/>
                    </a:ext>
                  </a:extLst>
                </a:gridCol>
              </a:tblGrid>
              <a:tr h="4397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No</a:t>
                      </a:r>
                      <a:endParaRPr lang="ko-KR" altLang="en-US" sz="1400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구성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8984771"/>
                  </a:ext>
                </a:extLst>
              </a:tr>
              <a:tr h="3147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콤보</a:t>
                      </a:r>
                      <a:endParaRPr lang="ko-KR" altLang="en-US" sz="11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콤보를 나타내는 이미지</a:t>
                      </a:r>
                      <a:r>
                        <a:rPr lang="en-US" altLang="ko-KR" sz="1100" b="1" dirty="0" smtClean="0"/>
                        <a:t>.</a:t>
                      </a:r>
                    </a:p>
                    <a:p>
                      <a:pPr latinLnBrk="1"/>
                      <a:r>
                        <a:rPr lang="ko-KR" altLang="en-US" sz="1100" b="1" dirty="0" smtClean="0"/>
                        <a:t>콤보의 숫자는 일반 텍스트로 사용한다</a:t>
                      </a:r>
                      <a:r>
                        <a:rPr lang="en-US" altLang="ko-KR" sz="1100" b="1" dirty="0" smtClean="0"/>
                        <a:t>.</a:t>
                      </a:r>
                      <a:endParaRPr lang="ko-KR" altLang="en-US" sz="11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330322"/>
                  </a:ext>
                </a:extLst>
              </a:tr>
              <a:tr h="322211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b="1" dirty="0" err="1" smtClean="0"/>
                        <a:t>Action_text_Combo</a:t>
                      </a:r>
                      <a:endParaRPr lang="ko-KR" altLang="en-US" sz="1100" b="1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9465888"/>
                  </a:ext>
                </a:extLst>
              </a:tr>
              <a:tr h="338812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2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err="1" smtClean="0"/>
                        <a:t>체력바</a:t>
                      </a:r>
                      <a:r>
                        <a:rPr lang="ko-KR" altLang="en-US" sz="1100" b="1" dirty="0" smtClean="0"/>
                        <a:t> </a:t>
                      </a:r>
                      <a:r>
                        <a:rPr lang="en-US" altLang="ko-KR" sz="1100" b="1" dirty="0" smtClean="0"/>
                        <a:t>/ </a:t>
                      </a:r>
                      <a:r>
                        <a:rPr lang="ko-KR" altLang="en-US" sz="1100" b="1" dirty="0" smtClean="0"/>
                        <a:t>하트</a:t>
                      </a:r>
                      <a:endParaRPr lang="ko-KR" altLang="en-US" sz="11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체력은 우에서 좌로 줄어든다</a:t>
                      </a:r>
                      <a:r>
                        <a:rPr lang="en-US" altLang="ko-KR" sz="1100" b="1" dirty="0" smtClean="0"/>
                        <a:t>.</a:t>
                      </a:r>
                    </a:p>
                    <a:p>
                      <a:pPr latinLnBrk="1"/>
                      <a:r>
                        <a:rPr lang="en-US" altLang="ko-KR" sz="1100" b="1" dirty="0" smtClean="0"/>
                        <a:t>0</a:t>
                      </a:r>
                      <a:r>
                        <a:rPr lang="ko-KR" altLang="en-US" sz="1100" b="1" dirty="0" smtClean="0"/>
                        <a:t>이 되면 게임오버 된다</a:t>
                      </a:r>
                      <a:r>
                        <a:rPr lang="en-US" altLang="ko-KR" sz="1100" b="1" dirty="0" smtClean="0"/>
                        <a:t>.</a:t>
                      </a:r>
                      <a:endParaRPr lang="ko-KR" altLang="en-US" sz="11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7058439"/>
                  </a:ext>
                </a:extLst>
              </a:tr>
              <a:tr h="31471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b="1" dirty="0" smtClean="0"/>
                        <a:t>Slider10 / </a:t>
                      </a:r>
                      <a:r>
                        <a:rPr lang="en-US" altLang="ko-KR" sz="1100" b="1" dirty="0" err="1" smtClean="0"/>
                        <a:t>Icon_Heart</a:t>
                      </a:r>
                      <a:endParaRPr lang="ko-KR" altLang="en-US" sz="1100" b="1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4585566"/>
                  </a:ext>
                </a:extLst>
              </a:tr>
              <a:tr h="3147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3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속도</a:t>
                      </a:r>
                      <a:endParaRPr lang="ko-KR" altLang="en-US" sz="11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속도 계기판</a:t>
                      </a:r>
                      <a:r>
                        <a:rPr lang="en-US" altLang="ko-KR" sz="1100" b="1" dirty="0" smtClean="0"/>
                        <a:t>.</a:t>
                      </a:r>
                      <a:r>
                        <a:rPr lang="en-US" altLang="ko-KR" sz="1100" b="1" baseline="0" dirty="0" smtClean="0"/>
                        <a:t> HP</a:t>
                      </a:r>
                      <a:r>
                        <a:rPr lang="ko-KR" altLang="en-US" sz="1100" b="1" baseline="0" dirty="0" smtClean="0"/>
                        <a:t>가 많을수록 빨라지고</a:t>
                      </a:r>
                      <a:r>
                        <a:rPr lang="en-US" altLang="ko-KR" sz="1100" b="1" baseline="0" dirty="0" smtClean="0"/>
                        <a:t>, HP</a:t>
                      </a:r>
                      <a:r>
                        <a:rPr lang="ko-KR" altLang="en-US" sz="1100" b="1" baseline="0" dirty="0" smtClean="0"/>
                        <a:t>가 줄면 느려진다</a:t>
                      </a:r>
                      <a:r>
                        <a:rPr lang="en-US" altLang="ko-KR" sz="1100" b="1" baseline="0" dirty="0" smtClean="0"/>
                        <a:t>.</a:t>
                      </a:r>
                      <a:endParaRPr lang="ko-KR" altLang="en-US" sz="11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8848643"/>
                  </a:ext>
                </a:extLst>
              </a:tr>
              <a:tr h="31471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b="1" dirty="0" smtClean="0"/>
                        <a:t>-</a:t>
                      </a:r>
                      <a:endParaRPr lang="ko-KR" altLang="en-US" sz="1100" b="1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5728046"/>
                  </a:ext>
                </a:extLst>
              </a:tr>
              <a:tr h="3147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4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점수 표시</a:t>
                      </a:r>
                      <a:endParaRPr lang="ko-KR" altLang="en-US" sz="11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점수는 현재 배치만 정했습니다</a:t>
                      </a:r>
                      <a:r>
                        <a:rPr lang="en-US" altLang="ko-KR" sz="1100" b="1" dirty="0" smtClean="0"/>
                        <a:t>.</a:t>
                      </a:r>
                      <a:endParaRPr lang="ko-KR" altLang="en-US" sz="11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6251741"/>
                  </a:ext>
                </a:extLst>
              </a:tr>
              <a:tr h="31471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b="1" dirty="0" smtClean="0"/>
                        <a:t>-</a:t>
                      </a:r>
                      <a:endParaRPr lang="ko-KR" altLang="en-US" sz="1100" b="1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0476839"/>
                  </a:ext>
                </a:extLst>
              </a:tr>
              <a:tr h="3147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5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판정 표시</a:t>
                      </a:r>
                      <a:endParaRPr lang="ko-KR" altLang="en-US" sz="11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100" b="1" dirty="0" smtClean="0"/>
                        <a:t>4</a:t>
                      </a:r>
                      <a:r>
                        <a:rPr lang="ko-KR" altLang="en-US" sz="1100" b="1" dirty="0" smtClean="0"/>
                        <a:t>단계로 구성되어 있다</a:t>
                      </a:r>
                      <a:r>
                        <a:rPr lang="en-US" altLang="ko-KR" sz="1100" b="1" dirty="0" smtClean="0"/>
                        <a:t>.</a:t>
                      </a:r>
                    </a:p>
                    <a:p>
                      <a:pPr algn="ctr" latinLnBrk="1"/>
                      <a:r>
                        <a:rPr lang="en-US" altLang="ko-KR" sz="1100" b="1" dirty="0" smtClean="0"/>
                        <a:t>Perfect = Awesome</a:t>
                      </a:r>
                    </a:p>
                    <a:p>
                      <a:pPr algn="ctr" latinLnBrk="1"/>
                      <a:r>
                        <a:rPr lang="en-US" altLang="ko-KR" sz="1100" b="1" dirty="0" smtClean="0"/>
                        <a:t>Good = GOOD</a:t>
                      </a:r>
                    </a:p>
                    <a:p>
                      <a:pPr algn="ctr" latinLnBrk="1"/>
                      <a:r>
                        <a:rPr lang="en-US" altLang="ko-KR" sz="1100" b="1" dirty="0" smtClean="0"/>
                        <a:t>Bad = BAD</a:t>
                      </a:r>
                    </a:p>
                    <a:p>
                      <a:pPr algn="ctr" latinLnBrk="1"/>
                      <a:r>
                        <a:rPr lang="en-US" altLang="ko-KR" sz="1100" b="1" dirty="0" smtClean="0"/>
                        <a:t>Miss = MISS</a:t>
                      </a:r>
                      <a:endParaRPr lang="ko-KR" altLang="en-US" sz="11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7019893"/>
                  </a:ext>
                </a:extLst>
              </a:tr>
              <a:tr h="573627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b="1" dirty="0" err="1" smtClean="0"/>
                        <a:t>Action_text</a:t>
                      </a:r>
                      <a:endParaRPr lang="ko-KR" altLang="en-US" sz="1100" b="1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1824080"/>
                  </a:ext>
                </a:extLst>
              </a:tr>
              <a:tr h="3147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6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err="1" smtClean="0"/>
                        <a:t>판정선</a:t>
                      </a:r>
                      <a:endParaRPr lang="ko-KR" altLang="en-US" sz="11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b="1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80447914"/>
                  </a:ext>
                </a:extLst>
              </a:tr>
              <a:tr h="314717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b="1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7316333"/>
                  </a:ext>
                </a:extLst>
              </a:tr>
              <a:tr h="3147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7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노트</a:t>
                      </a:r>
                      <a:endParaRPr lang="ko-KR" altLang="en-US" sz="11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dirty="0" smtClean="0"/>
                        <a:t>같은 색상 버튼 눌러야 입력 된다</a:t>
                      </a:r>
                      <a:r>
                        <a:rPr lang="en-US" altLang="ko-KR" sz="1100" b="1" dirty="0" smtClean="0"/>
                        <a:t>.</a:t>
                      </a:r>
                      <a:endParaRPr lang="ko-KR" altLang="en-US" sz="1100" b="1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896803"/>
                  </a:ext>
                </a:extLst>
              </a:tr>
              <a:tr h="314717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b="1" dirty="0" err="1" smtClean="0"/>
                        <a:t>Icon_mana_black</a:t>
                      </a:r>
                      <a:r>
                        <a:rPr lang="en-US" altLang="ko-KR" sz="1100" b="1" dirty="0" smtClean="0"/>
                        <a:t>/gold</a:t>
                      </a:r>
                      <a:endParaRPr lang="ko-KR" altLang="en-US" sz="1100" b="1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4269599"/>
                  </a:ext>
                </a:extLst>
              </a:tr>
              <a:tr h="3147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8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하단</a:t>
                      </a:r>
                      <a:r>
                        <a:rPr lang="en-US" altLang="ko-KR" sz="1100" b="1" dirty="0" smtClean="0"/>
                        <a:t> </a:t>
                      </a:r>
                      <a:r>
                        <a:rPr lang="ko-KR" altLang="en-US" sz="1100" b="1" dirty="0" smtClean="0"/>
                        <a:t>터치 버튼</a:t>
                      </a:r>
                      <a:endParaRPr lang="ko-KR" altLang="en-US" sz="11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같은 색상 버튼 눌러야 입력 된다</a:t>
                      </a:r>
                      <a:r>
                        <a:rPr lang="en-US" altLang="ko-KR" sz="1100" b="1" dirty="0" smtClean="0"/>
                        <a:t>.</a:t>
                      </a:r>
                      <a:endParaRPr lang="ko-KR" altLang="en-US" sz="11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1222977"/>
                  </a:ext>
                </a:extLst>
              </a:tr>
              <a:tr h="40776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b="1" dirty="0" err="1" smtClean="0"/>
                        <a:t>Icon_Gem_Yellow</a:t>
                      </a:r>
                      <a:r>
                        <a:rPr lang="en-US" altLang="ko-KR" sz="1100" b="1" dirty="0" smtClean="0"/>
                        <a:t>/purple</a:t>
                      </a:r>
                      <a:endParaRPr lang="ko-KR" altLang="en-US" sz="1100" b="1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8973508"/>
                  </a:ext>
                </a:extLst>
              </a:tr>
              <a:tr h="3147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9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err="1" smtClean="0"/>
                        <a:t>롤러코스터</a:t>
                      </a:r>
                      <a:r>
                        <a:rPr lang="ko-KR" altLang="en-US" sz="1100" b="1" dirty="0" smtClean="0"/>
                        <a:t> 영상</a:t>
                      </a:r>
                      <a:endParaRPr lang="ko-KR" altLang="en-US" sz="11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노트의 판정에 따라 롤러코스터의 속도가 빨라졌다 느려졌다 한다</a:t>
                      </a:r>
                      <a:r>
                        <a:rPr lang="en-US" altLang="ko-KR" sz="1100" b="1" dirty="0" smtClean="0"/>
                        <a:t>.</a:t>
                      </a:r>
                      <a:endParaRPr lang="ko-KR" altLang="en-US" sz="11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3745783"/>
                  </a:ext>
                </a:extLst>
              </a:tr>
              <a:tr h="314717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b="1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1092480"/>
                  </a:ext>
                </a:extLst>
              </a:tr>
            </a:tbl>
          </a:graphicData>
        </a:graphic>
      </p:graphicFrame>
      <p:sp>
        <p:nvSpPr>
          <p:cNvPr id="30" name="직사각형 29"/>
          <p:cNvSpPr/>
          <p:nvPr/>
        </p:nvSpPr>
        <p:spPr>
          <a:xfrm>
            <a:off x="249526" y="2274569"/>
            <a:ext cx="3143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31" name="직사각형 30"/>
          <p:cNvSpPr/>
          <p:nvPr/>
        </p:nvSpPr>
        <p:spPr>
          <a:xfrm>
            <a:off x="92363" y="3222917"/>
            <a:ext cx="314325" cy="3352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34" name="직사각형 33"/>
          <p:cNvSpPr/>
          <p:nvPr/>
        </p:nvSpPr>
        <p:spPr>
          <a:xfrm>
            <a:off x="663864" y="3798569"/>
            <a:ext cx="3143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35" name="직사각형 34"/>
          <p:cNvSpPr/>
          <p:nvPr/>
        </p:nvSpPr>
        <p:spPr>
          <a:xfrm>
            <a:off x="5835939" y="3798568"/>
            <a:ext cx="3143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36" name="직사각형 35"/>
          <p:cNvSpPr/>
          <p:nvPr/>
        </p:nvSpPr>
        <p:spPr>
          <a:xfrm>
            <a:off x="2609851" y="3712843"/>
            <a:ext cx="3143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253056" y="1607819"/>
            <a:ext cx="1109019" cy="570207"/>
          </a:xfrm>
          <a:prstGeom prst="rect">
            <a:avLst/>
          </a:prstGeom>
          <a:noFill/>
          <a:ln w="28575" cap="flat" cmpd="sng" algn="ctr">
            <a:solidFill>
              <a:schemeClr val="dk1"/>
            </a:solidFill>
            <a:prstDash val="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2364" y="1360169"/>
            <a:ext cx="3143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38" name="직사각형 37"/>
          <p:cNvSpPr/>
          <p:nvPr/>
        </p:nvSpPr>
        <p:spPr>
          <a:xfrm>
            <a:off x="2349572" y="1643613"/>
            <a:ext cx="2481494" cy="492452"/>
          </a:xfrm>
          <a:prstGeom prst="rect">
            <a:avLst/>
          </a:prstGeom>
          <a:noFill/>
          <a:ln w="28575" cap="flat" cmpd="sng" algn="ctr">
            <a:solidFill>
              <a:schemeClr val="dk1"/>
            </a:solidFill>
            <a:prstDash val="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2168814" y="1607819"/>
            <a:ext cx="3143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2924176" y="2513280"/>
            <a:ext cx="3771900" cy="831874"/>
          </a:xfrm>
          <a:prstGeom prst="rect">
            <a:avLst/>
          </a:prstGeom>
          <a:noFill/>
          <a:ln w="28575" cap="flat" cmpd="sng" algn="ctr">
            <a:solidFill>
              <a:schemeClr val="bg1"/>
            </a:solidFill>
            <a:prstDash val="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1711615" y="2503755"/>
            <a:ext cx="1126836" cy="673431"/>
          </a:xfrm>
          <a:prstGeom prst="rect">
            <a:avLst/>
          </a:prstGeom>
          <a:noFill/>
          <a:ln w="28575" cap="flat" cmpd="sng" algn="ctr">
            <a:solidFill>
              <a:schemeClr val="dk1"/>
            </a:solidFill>
            <a:prstDash val="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711614" y="2274568"/>
            <a:ext cx="3143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5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6773949" y="2337067"/>
            <a:ext cx="3143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7</a:t>
            </a:r>
            <a:endParaRPr lang="ko-KR" altLang="en-US" dirty="0"/>
          </a:p>
        </p:txBody>
      </p:sp>
      <p:sp>
        <p:nvSpPr>
          <p:cNvPr id="4" name="왼쪽 화살표 3"/>
          <p:cNvSpPr/>
          <p:nvPr/>
        </p:nvSpPr>
        <p:spPr>
          <a:xfrm>
            <a:off x="3166456" y="1457325"/>
            <a:ext cx="1162050" cy="326706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2838451" y="2169337"/>
            <a:ext cx="319087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2973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79" y="1704975"/>
            <a:ext cx="6597922" cy="3529598"/>
          </a:xfrm>
          <a:prstGeom prst="rect">
            <a:avLst/>
          </a:prstGeom>
        </p:spPr>
      </p:pic>
      <p:graphicFrame>
        <p:nvGraphicFramePr>
          <p:cNvPr id="6" name="표 8">
            <a:extLst>
              <a:ext uri="{FF2B5EF4-FFF2-40B4-BE49-F238E27FC236}">
                <a16:creationId xmlns:a16="http://schemas.microsoft.com/office/drawing/2014/main" id="{B2BFDE06-0F00-4D3D-B587-B0236F00C39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270100" y="2931439"/>
          <a:ext cx="4494532" cy="107666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46153">
                  <a:extLst>
                    <a:ext uri="{9D8B030D-6E8A-4147-A177-3AD203B41FA5}">
                      <a16:colId xmlns:a16="http://schemas.microsoft.com/office/drawing/2014/main" val="942860279"/>
                    </a:ext>
                  </a:extLst>
                </a:gridCol>
                <a:gridCol w="1698353">
                  <a:extLst>
                    <a:ext uri="{9D8B030D-6E8A-4147-A177-3AD203B41FA5}">
                      <a16:colId xmlns:a16="http://schemas.microsoft.com/office/drawing/2014/main" val="2007656226"/>
                    </a:ext>
                  </a:extLst>
                </a:gridCol>
                <a:gridCol w="2350026">
                  <a:extLst>
                    <a:ext uri="{9D8B030D-6E8A-4147-A177-3AD203B41FA5}">
                      <a16:colId xmlns:a16="http://schemas.microsoft.com/office/drawing/2014/main" val="3527803083"/>
                    </a:ext>
                  </a:extLst>
                </a:gridCol>
              </a:tblGrid>
              <a:tr h="4397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No</a:t>
                      </a:r>
                      <a:endParaRPr lang="ko-KR" altLang="en-US" sz="1400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구성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8984771"/>
                  </a:ext>
                </a:extLst>
              </a:tr>
              <a:tr h="3147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검은 반투명 </a:t>
                      </a:r>
                      <a:endParaRPr lang="ko-KR" altLang="en-US" sz="11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스테이지 </a:t>
                      </a:r>
                      <a:r>
                        <a:rPr lang="ko-KR" altLang="en-US" sz="1100" b="1" dirty="0" err="1" smtClean="0"/>
                        <a:t>클리어</a:t>
                      </a:r>
                      <a:r>
                        <a:rPr lang="ko-KR" altLang="en-US" sz="1100" b="1" dirty="0" smtClean="0"/>
                        <a:t> 시 반투명의 검은색 프레임이 깔린다</a:t>
                      </a:r>
                      <a:r>
                        <a:rPr lang="en-US" altLang="ko-KR" sz="1100" b="1" dirty="0" smtClean="0"/>
                        <a:t>.</a:t>
                      </a:r>
                      <a:endParaRPr lang="ko-KR" altLang="en-US" sz="11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330322"/>
                  </a:ext>
                </a:extLst>
              </a:tr>
              <a:tr h="322211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b="1" dirty="0" err="1" smtClean="0"/>
                        <a:t>Action_text_Combo</a:t>
                      </a:r>
                      <a:endParaRPr lang="ko-KR" altLang="en-US" sz="1100" b="1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94658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1248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그림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91" y="1907546"/>
            <a:ext cx="6481872" cy="3467516"/>
          </a:xfrm>
          <a:prstGeom prst="rect">
            <a:avLst/>
          </a:prstGeom>
        </p:spPr>
      </p:pic>
      <p:graphicFrame>
        <p:nvGraphicFramePr>
          <p:cNvPr id="29" name="표 8">
            <a:extLst>
              <a:ext uri="{FF2B5EF4-FFF2-40B4-BE49-F238E27FC236}">
                <a16:creationId xmlns:a16="http://schemas.microsoft.com/office/drawing/2014/main" id="{B2BFDE06-0F00-4D3D-B587-B0236F00C39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336236" y="1517438"/>
          <a:ext cx="4494532" cy="398941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46153">
                  <a:extLst>
                    <a:ext uri="{9D8B030D-6E8A-4147-A177-3AD203B41FA5}">
                      <a16:colId xmlns:a16="http://schemas.microsoft.com/office/drawing/2014/main" val="942860279"/>
                    </a:ext>
                  </a:extLst>
                </a:gridCol>
                <a:gridCol w="1913522">
                  <a:extLst>
                    <a:ext uri="{9D8B030D-6E8A-4147-A177-3AD203B41FA5}">
                      <a16:colId xmlns:a16="http://schemas.microsoft.com/office/drawing/2014/main" val="2007656226"/>
                    </a:ext>
                  </a:extLst>
                </a:gridCol>
                <a:gridCol w="2134857">
                  <a:extLst>
                    <a:ext uri="{9D8B030D-6E8A-4147-A177-3AD203B41FA5}">
                      <a16:colId xmlns:a16="http://schemas.microsoft.com/office/drawing/2014/main" val="3527803083"/>
                    </a:ext>
                  </a:extLst>
                </a:gridCol>
              </a:tblGrid>
              <a:tr h="4397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No</a:t>
                      </a:r>
                      <a:endParaRPr lang="ko-KR" altLang="en-US" sz="1400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구성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8984771"/>
                  </a:ext>
                </a:extLst>
              </a:tr>
              <a:tr h="3147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err="1" smtClean="0"/>
                        <a:t>미션성공</a:t>
                      </a:r>
                      <a:endParaRPr lang="ko-KR" altLang="en-US" sz="11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콤보를 나타내는 이미지</a:t>
                      </a:r>
                      <a:r>
                        <a:rPr lang="en-US" altLang="ko-KR" sz="1100" b="1" dirty="0" smtClean="0"/>
                        <a:t>.</a:t>
                      </a:r>
                    </a:p>
                    <a:p>
                      <a:pPr latinLnBrk="1"/>
                      <a:r>
                        <a:rPr lang="ko-KR" altLang="en-US" sz="1100" b="1" dirty="0" smtClean="0"/>
                        <a:t>콤보의 숫자는 일반 텍스트로 사용한다</a:t>
                      </a:r>
                      <a:r>
                        <a:rPr lang="en-US" altLang="ko-KR" sz="1100" b="1" dirty="0" smtClean="0"/>
                        <a:t>.</a:t>
                      </a:r>
                      <a:endParaRPr lang="ko-KR" altLang="en-US" sz="11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330322"/>
                  </a:ext>
                </a:extLst>
              </a:tr>
              <a:tr h="322211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b="1" dirty="0" err="1" smtClean="0"/>
                        <a:t>Action_text_MissionClear</a:t>
                      </a:r>
                      <a:endParaRPr lang="ko-KR" altLang="en-US" sz="1100" b="1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9465888"/>
                  </a:ext>
                </a:extLst>
              </a:tr>
              <a:tr h="338812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2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팝업 창</a:t>
                      </a:r>
                      <a:endParaRPr lang="ko-KR" altLang="en-US" sz="11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100" b="1" dirty="0" smtClean="0"/>
                        <a:t>-</a:t>
                      </a:r>
                      <a:endParaRPr lang="ko-KR" altLang="en-US" sz="11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7058439"/>
                  </a:ext>
                </a:extLst>
              </a:tr>
              <a:tr h="31471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b="1" dirty="0" smtClean="0"/>
                        <a:t>Popup_Frame01_Navy</a:t>
                      </a:r>
                      <a:endParaRPr lang="ko-KR" altLang="en-US" sz="1100" b="1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4585566"/>
                  </a:ext>
                </a:extLst>
              </a:tr>
              <a:tr h="3147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3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등급 표기</a:t>
                      </a:r>
                      <a:endParaRPr lang="ko-KR" altLang="en-US" sz="11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각</a:t>
                      </a:r>
                      <a:r>
                        <a:rPr lang="en-US" altLang="ko-KR" sz="1100" b="1" dirty="0" smtClean="0"/>
                        <a:t> </a:t>
                      </a:r>
                      <a:r>
                        <a:rPr lang="ko-KR" altLang="en-US" sz="1100" b="1" dirty="0" smtClean="0"/>
                        <a:t>등급</a:t>
                      </a:r>
                      <a:r>
                        <a:rPr lang="ko-KR" altLang="en-US" sz="1100" b="1" baseline="0" dirty="0" smtClean="0"/>
                        <a:t> 급 별 성공 횟수가 나온다</a:t>
                      </a:r>
                      <a:r>
                        <a:rPr lang="en-US" altLang="ko-KR" sz="1100" b="1" baseline="0" dirty="0" smtClean="0"/>
                        <a:t>.</a:t>
                      </a:r>
                      <a:endParaRPr lang="ko-KR" altLang="en-US" sz="11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8848643"/>
                  </a:ext>
                </a:extLst>
              </a:tr>
              <a:tr h="31471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b="1" dirty="0" err="1" smtClean="0"/>
                        <a:t>Label_TitleFlag_Blue</a:t>
                      </a:r>
                      <a:r>
                        <a:rPr lang="en-US" altLang="ko-KR" sz="1100" b="1" dirty="0" smtClean="0"/>
                        <a:t>, Green, Red, Orange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5728046"/>
                  </a:ext>
                </a:extLst>
              </a:tr>
              <a:tr h="3147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4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총 </a:t>
                      </a:r>
                      <a:r>
                        <a:rPr lang="ko-KR" altLang="en-US" sz="1100" b="1" dirty="0" err="1" smtClean="0"/>
                        <a:t>스크어</a:t>
                      </a:r>
                      <a:r>
                        <a:rPr lang="ko-KR" altLang="en-US" sz="1100" b="1" dirty="0" smtClean="0"/>
                        <a:t> 표시</a:t>
                      </a:r>
                      <a:endParaRPr lang="ko-KR" altLang="en-US" sz="11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각 등급 별 점수 합</a:t>
                      </a:r>
                      <a:endParaRPr lang="ko-KR" altLang="en-US" sz="11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6251741"/>
                  </a:ext>
                </a:extLst>
              </a:tr>
              <a:tr h="31471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1" dirty="0" smtClean="0"/>
                        <a:t>-</a:t>
                      </a:r>
                      <a:r>
                        <a:rPr lang="en-US" altLang="ko-KR" sz="1100" b="1" dirty="0" err="1" smtClean="0"/>
                        <a:t>Label_TitleRibbon_Yellow</a:t>
                      </a:r>
                      <a:endParaRPr lang="ko-KR" altLang="en-US" sz="1100" b="1" dirty="0" smtClean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0476839"/>
                  </a:ext>
                </a:extLst>
              </a:tr>
              <a:tr h="3147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5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다음 단계</a:t>
                      </a:r>
                      <a:r>
                        <a:rPr lang="en-US" altLang="ko-KR" sz="1100" b="1" dirty="0" smtClean="0"/>
                        <a:t>, </a:t>
                      </a:r>
                      <a:r>
                        <a:rPr lang="ko-KR" altLang="en-US" sz="1100" b="1" dirty="0" err="1" smtClean="0"/>
                        <a:t>다시하기</a:t>
                      </a:r>
                      <a:endParaRPr lang="ko-KR" altLang="en-US" sz="11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미션 성공 후 다음</a:t>
                      </a:r>
                      <a:r>
                        <a:rPr lang="en-US" altLang="ko-KR" sz="1100" b="1" baseline="0" dirty="0" smtClean="0"/>
                        <a:t> </a:t>
                      </a:r>
                      <a:r>
                        <a:rPr lang="ko-KR" altLang="en-US" sz="1100" b="1" baseline="0" dirty="0" smtClean="0"/>
                        <a:t>행동을 정할 수 있다</a:t>
                      </a:r>
                      <a:r>
                        <a:rPr lang="en-US" altLang="ko-KR" sz="1100" b="1" baseline="0" dirty="0" smtClean="0"/>
                        <a:t>.</a:t>
                      </a:r>
                      <a:endParaRPr lang="ko-KR" altLang="en-US" sz="11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7019893"/>
                  </a:ext>
                </a:extLst>
              </a:tr>
              <a:tr h="573627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err="1" smtClean="0"/>
                        <a:t>Btn_MainButton_Blue</a:t>
                      </a:r>
                      <a:endParaRPr lang="ko-KR" altLang="en-US" sz="1100" dirty="0" smtClean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1824080"/>
                  </a:ext>
                </a:extLst>
              </a:tr>
            </a:tbl>
          </a:graphicData>
        </a:graphic>
      </p:graphicFrame>
      <p:sp>
        <p:nvSpPr>
          <p:cNvPr id="31" name="직사각형 30"/>
          <p:cNvSpPr/>
          <p:nvPr/>
        </p:nvSpPr>
        <p:spPr>
          <a:xfrm>
            <a:off x="1168689" y="2008455"/>
            <a:ext cx="4708236" cy="572820"/>
          </a:xfrm>
          <a:prstGeom prst="rect">
            <a:avLst/>
          </a:prstGeom>
          <a:noFill/>
          <a:ln w="28575" cap="flat" cmpd="sng" algn="ctr">
            <a:solidFill>
              <a:schemeClr val="bg1"/>
            </a:solidFill>
            <a:prstDash val="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2105025" y="4742130"/>
            <a:ext cx="3352800" cy="525195"/>
          </a:xfrm>
          <a:prstGeom prst="rect">
            <a:avLst/>
          </a:prstGeom>
          <a:noFill/>
          <a:ln w="28575" cap="flat" cmpd="sng" algn="ctr">
            <a:solidFill>
              <a:schemeClr val="bg1"/>
            </a:solidFill>
            <a:prstDash val="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2714625" y="4143375"/>
            <a:ext cx="2124075" cy="491018"/>
          </a:xfrm>
          <a:prstGeom prst="rect">
            <a:avLst/>
          </a:prstGeom>
          <a:noFill/>
          <a:ln w="28575" cap="flat" cmpd="sng" algn="ctr">
            <a:solidFill>
              <a:schemeClr val="bg1"/>
            </a:solidFill>
            <a:prstDash val="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2952750" y="2817438"/>
            <a:ext cx="1514475" cy="1259261"/>
          </a:xfrm>
          <a:prstGeom prst="rect">
            <a:avLst/>
          </a:prstGeom>
          <a:noFill/>
          <a:ln w="28575" cap="flat" cmpd="sng" algn="ctr">
            <a:solidFill>
              <a:schemeClr val="bg1"/>
            </a:solidFill>
            <a:prstDash val="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854364" y="1907546"/>
            <a:ext cx="3143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35" name="직사각형 34"/>
          <p:cNvSpPr/>
          <p:nvPr/>
        </p:nvSpPr>
        <p:spPr>
          <a:xfrm>
            <a:off x="2349931" y="2689012"/>
            <a:ext cx="3143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36" name="직사각형 35"/>
          <p:cNvSpPr/>
          <p:nvPr/>
        </p:nvSpPr>
        <p:spPr>
          <a:xfrm>
            <a:off x="3641105" y="2695413"/>
            <a:ext cx="3143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37" name="직사각형 36"/>
          <p:cNvSpPr/>
          <p:nvPr/>
        </p:nvSpPr>
        <p:spPr>
          <a:xfrm>
            <a:off x="4598556" y="3967162"/>
            <a:ext cx="3143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38" name="직사각형 37"/>
          <p:cNvSpPr/>
          <p:nvPr/>
        </p:nvSpPr>
        <p:spPr>
          <a:xfrm>
            <a:off x="1936603" y="4512049"/>
            <a:ext cx="3143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3229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403" y="1773787"/>
            <a:ext cx="6255334" cy="3341138"/>
          </a:xfrm>
          <a:prstGeom prst="rect">
            <a:avLst/>
          </a:prstGeom>
        </p:spPr>
      </p:pic>
      <p:graphicFrame>
        <p:nvGraphicFramePr>
          <p:cNvPr id="22" name="표 8">
            <a:extLst>
              <a:ext uri="{FF2B5EF4-FFF2-40B4-BE49-F238E27FC236}">
                <a16:creationId xmlns:a16="http://schemas.microsoft.com/office/drawing/2014/main" id="{B2BFDE06-0F00-4D3D-B587-B0236F00C39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183836" y="2579257"/>
          <a:ext cx="4494532" cy="173019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46153">
                  <a:extLst>
                    <a:ext uri="{9D8B030D-6E8A-4147-A177-3AD203B41FA5}">
                      <a16:colId xmlns:a16="http://schemas.microsoft.com/office/drawing/2014/main" val="942860279"/>
                    </a:ext>
                  </a:extLst>
                </a:gridCol>
                <a:gridCol w="1913522">
                  <a:extLst>
                    <a:ext uri="{9D8B030D-6E8A-4147-A177-3AD203B41FA5}">
                      <a16:colId xmlns:a16="http://schemas.microsoft.com/office/drawing/2014/main" val="2007656226"/>
                    </a:ext>
                  </a:extLst>
                </a:gridCol>
                <a:gridCol w="2134857">
                  <a:extLst>
                    <a:ext uri="{9D8B030D-6E8A-4147-A177-3AD203B41FA5}">
                      <a16:colId xmlns:a16="http://schemas.microsoft.com/office/drawing/2014/main" val="3527803083"/>
                    </a:ext>
                  </a:extLst>
                </a:gridCol>
              </a:tblGrid>
              <a:tr h="4397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No</a:t>
                      </a:r>
                      <a:endParaRPr lang="ko-KR" altLang="en-US" sz="1400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구성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8984771"/>
                  </a:ext>
                </a:extLst>
              </a:tr>
              <a:tr h="3147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체력</a:t>
                      </a:r>
                      <a:endParaRPr lang="ko-KR" altLang="en-US" sz="11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체력이 </a:t>
                      </a:r>
                      <a:r>
                        <a:rPr lang="en-US" altLang="ko-KR" sz="1100" b="1" dirty="0" smtClean="0"/>
                        <a:t>0</a:t>
                      </a:r>
                      <a:r>
                        <a:rPr lang="ko-KR" altLang="en-US" sz="1100" b="1" dirty="0" err="1" smtClean="0"/>
                        <a:t>이되면</a:t>
                      </a:r>
                      <a:endParaRPr lang="ko-KR" altLang="en-US" sz="11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330322"/>
                  </a:ext>
                </a:extLst>
              </a:tr>
              <a:tr h="322211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b="1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9465888"/>
                  </a:ext>
                </a:extLst>
              </a:tr>
              <a:tr h="338812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2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반투명 검은 프레임</a:t>
                      </a:r>
                      <a:endParaRPr lang="ko-KR" altLang="en-US" sz="11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반투명 검은 프레임이 씌워진다</a:t>
                      </a:r>
                      <a:r>
                        <a:rPr lang="en-US" altLang="ko-KR" sz="1100" b="1" dirty="0" smtClean="0"/>
                        <a:t>.</a:t>
                      </a:r>
                      <a:endParaRPr lang="ko-KR" altLang="en-US" sz="11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7058439"/>
                  </a:ext>
                </a:extLst>
              </a:tr>
              <a:tr h="31471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b="1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4585566"/>
                  </a:ext>
                </a:extLst>
              </a:tr>
            </a:tbl>
          </a:graphicData>
        </a:graphic>
      </p:graphicFrame>
      <p:sp>
        <p:nvSpPr>
          <p:cNvPr id="23" name="직사각형 22"/>
          <p:cNvSpPr/>
          <p:nvPr/>
        </p:nvSpPr>
        <p:spPr>
          <a:xfrm>
            <a:off x="2283114" y="1850396"/>
            <a:ext cx="3143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311439" y="1674183"/>
            <a:ext cx="3143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5911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438" y="2114549"/>
            <a:ext cx="6081009" cy="3248026"/>
          </a:xfrm>
          <a:prstGeom prst="rect">
            <a:avLst/>
          </a:prstGeom>
        </p:spPr>
      </p:pic>
      <p:graphicFrame>
        <p:nvGraphicFramePr>
          <p:cNvPr id="22" name="표 8">
            <a:extLst>
              <a:ext uri="{FF2B5EF4-FFF2-40B4-BE49-F238E27FC236}">
                <a16:creationId xmlns:a16="http://schemas.microsoft.com/office/drawing/2014/main" id="{B2BFDE06-0F00-4D3D-B587-B0236F00C39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183836" y="2579257"/>
          <a:ext cx="4494532" cy="173019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46153">
                  <a:extLst>
                    <a:ext uri="{9D8B030D-6E8A-4147-A177-3AD203B41FA5}">
                      <a16:colId xmlns:a16="http://schemas.microsoft.com/office/drawing/2014/main" val="942860279"/>
                    </a:ext>
                  </a:extLst>
                </a:gridCol>
                <a:gridCol w="1913522">
                  <a:extLst>
                    <a:ext uri="{9D8B030D-6E8A-4147-A177-3AD203B41FA5}">
                      <a16:colId xmlns:a16="http://schemas.microsoft.com/office/drawing/2014/main" val="2007656226"/>
                    </a:ext>
                  </a:extLst>
                </a:gridCol>
                <a:gridCol w="2134857">
                  <a:extLst>
                    <a:ext uri="{9D8B030D-6E8A-4147-A177-3AD203B41FA5}">
                      <a16:colId xmlns:a16="http://schemas.microsoft.com/office/drawing/2014/main" val="3527803083"/>
                    </a:ext>
                  </a:extLst>
                </a:gridCol>
              </a:tblGrid>
              <a:tr h="4397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No</a:t>
                      </a:r>
                      <a:endParaRPr lang="ko-KR" altLang="en-US" sz="1400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구성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8984771"/>
                  </a:ext>
                </a:extLst>
              </a:tr>
              <a:tr h="3147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셔터</a:t>
                      </a:r>
                      <a:endParaRPr lang="ko-KR" altLang="en-US" sz="11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화면의 맨 위에서 셔터가 내려온다</a:t>
                      </a:r>
                      <a:r>
                        <a:rPr lang="en-US" altLang="ko-KR" sz="1100" b="1" dirty="0" smtClean="0"/>
                        <a:t>.</a:t>
                      </a:r>
                      <a:endParaRPr lang="ko-KR" altLang="en-US" sz="11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330322"/>
                  </a:ext>
                </a:extLst>
              </a:tr>
              <a:tr h="322211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b="1" dirty="0" err="1" smtClean="0"/>
                        <a:t>JailWall</a:t>
                      </a:r>
                      <a:endParaRPr lang="ko-KR" altLang="en-US" sz="1100" b="1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9465888"/>
                  </a:ext>
                </a:extLst>
              </a:tr>
              <a:tr h="338812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2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endParaRPr lang="ko-KR" altLang="en-US" sz="11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7058439"/>
                  </a:ext>
                </a:extLst>
              </a:tr>
              <a:tr h="31471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b="1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4585566"/>
                  </a:ext>
                </a:extLst>
              </a:tr>
            </a:tbl>
          </a:graphicData>
        </a:graphic>
      </p:graphicFrame>
      <p:sp>
        <p:nvSpPr>
          <p:cNvPr id="23" name="직사각형 22"/>
          <p:cNvSpPr/>
          <p:nvPr/>
        </p:nvSpPr>
        <p:spPr>
          <a:xfrm>
            <a:off x="73314" y="2226832"/>
            <a:ext cx="3143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57095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그림 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617" y="1800224"/>
            <a:ext cx="6526831" cy="3486151"/>
          </a:xfrm>
          <a:prstGeom prst="rect">
            <a:avLst/>
          </a:prstGeom>
        </p:spPr>
      </p:pic>
      <p:graphicFrame>
        <p:nvGraphicFramePr>
          <p:cNvPr id="50" name="표 8">
            <a:extLst>
              <a:ext uri="{FF2B5EF4-FFF2-40B4-BE49-F238E27FC236}">
                <a16:creationId xmlns:a16="http://schemas.microsoft.com/office/drawing/2014/main" id="{B2BFDE06-0F00-4D3D-B587-B0236F00C39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156336" y="2158288"/>
          <a:ext cx="4674432" cy="247163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64011">
                  <a:extLst>
                    <a:ext uri="{9D8B030D-6E8A-4147-A177-3AD203B41FA5}">
                      <a16:colId xmlns:a16="http://schemas.microsoft.com/office/drawing/2014/main" val="942860279"/>
                    </a:ext>
                  </a:extLst>
                </a:gridCol>
                <a:gridCol w="1990113">
                  <a:extLst>
                    <a:ext uri="{9D8B030D-6E8A-4147-A177-3AD203B41FA5}">
                      <a16:colId xmlns:a16="http://schemas.microsoft.com/office/drawing/2014/main" val="2007656226"/>
                    </a:ext>
                  </a:extLst>
                </a:gridCol>
                <a:gridCol w="2220308">
                  <a:extLst>
                    <a:ext uri="{9D8B030D-6E8A-4147-A177-3AD203B41FA5}">
                      <a16:colId xmlns:a16="http://schemas.microsoft.com/office/drawing/2014/main" val="3527803083"/>
                    </a:ext>
                  </a:extLst>
                </a:gridCol>
              </a:tblGrid>
              <a:tr h="4397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No</a:t>
                      </a:r>
                      <a:endParaRPr lang="ko-KR" altLang="en-US" sz="1400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구성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8984771"/>
                  </a:ext>
                </a:extLst>
              </a:tr>
              <a:tr h="3147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셔터</a:t>
                      </a:r>
                      <a:endParaRPr lang="ko-KR" altLang="en-US" sz="11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이후 화면을 셔터가 완전히 닫는다</a:t>
                      </a:r>
                      <a:r>
                        <a:rPr lang="en-US" altLang="ko-KR" sz="1100" b="1" dirty="0" smtClean="0"/>
                        <a:t>.</a:t>
                      </a:r>
                      <a:endParaRPr lang="ko-KR" altLang="en-US" sz="11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330322"/>
                  </a:ext>
                </a:extLst>
              </a:tr>
              <a:tr h="322211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b="1" dirty="0" err="1" smtClean="0"/>
                        <a:t>JailWall</a:t>
                      </a:r>
                      <a:endParaRPr lang="ko-KR" altLang="en-US" sz="1100" b="1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9465888"/>
                  </a:ext>
                </a:extLst>
              </a:tr>
              <a:tr h="338812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2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게임 오버</a:t>
                      </a:r>
                      <a:endParaRPr lang="ko-KR" altLang="en-US" sz="11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이 후 화면에 </a:t>
                      </a:r>
                      <a:r>
                        <a:rPr lang="en-US" altLang="ko-KR" sz="1100" b="1" dirty="0" smtClean="0"/>
                        <a:t>‘</a:t>
                      </a:r>
                      <a:r>
                        <a:rPr lang="en-US" altLang="ko-KR" sz="1100" b="1" dirty="0" err="1" smtClean="0"/>
                        <a:t>GameOver</a:t>
                      </a:r>
                      <a:r>
                        <a:rPr lang="en-US" altLang="ko-KR" sz="1100" b="1" dirty="0" smtClean="0"/>
                        <a:t>’</a:t>
                      </a:r>
                      <a:r>
                        <a:rPr lang="ko-KR" altLang="en-US" sz="1100" b="1" dirty="0" smtClean="0"/>
                        <a:t>가 등장한다</a:t>
                      </a:r>
                      <a:r>
                        <a:rPr lang="en-US" altLang="ko-KR" sz="1100" b="1" dirty="0" smtClean="0"/>
                        <a:t>.</a:t>
                      </a:r>
                      <a:r>
                        <a:rPr lang="ko-KR" altLang="en-US" sz="1100" b="1" dirty="0" smtClean="0"/>
                        <a:t> </a:t>
                      </a:r>
                      <a:endParaRPr lang="ko-KR" altLang="en-US" sz="11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7058439"/>
                  </a:ext>
                </a:extLst>
              </a:tr>
              <a:tr h="31471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b="1" dirty="0" smtClean="0"/>
                        <a:t>ActionText_GameOver1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1" dirty="0" smtClean="0"/>
                        <a:t>ActionText_GameOver2</a:t>
                      </a:r>
                      <a:endParaRPr lang="ko-KR" altLang="en-US" sz="1100" b="1" dirty="0" smtClean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4585566"/>
                  </a:ext>
                </a:extLst>
              </a:tr>
              <a:tr h="3147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3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err="1" smtClean="0"/>
                        <a:t>다시하기</a:t>
                      </a:r>
                      <a:r>
                        <a:rPr lang="en-US" altLang="ko-KR" sz="1100" b="1" dirty="0" smtClean="0"/>
                        <a:t>, </a:t>
                      </a:r>
                      <a:r>
                        <a:rPr lang="ko-KR" altLang="en-US" sz="1100" b="1" dirty="0" err="1" smtClean="0"/>
                        <a:t>메인화면</a:t>
                      </a:r>
                      <a:r>
                        <a:rPr lang="ko-KR" altLang="en-US" sz="1100" b="1" dirty="0" smtClean="0"/>
                        <a:t> </a:t>
                      </a:r>
                      <a:endParaRPr lang="ko-KR" altLang="en-US" sz="11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100" b="1" dirty="0" smtClean="0"/>
                        <a:t>실패 시 다음 등급으로 넘어가 지 못하고 다시 하거나 계속하기 버튼이 등장한다</a:t>
                      </a:r>
                      <a:r>
                        <a:rPr lang="en-US" altLang="ko-KR" sz="1100" b="1" dirty="0" smtClean="0"/>
                        <a:t>.</a:t>
                      </a:r>
                      <a:endParaRPr lang="ko-KR" altLang="en-US" sz="11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8848643"/>
                  </a:ext>
                </a:extLst>
              </a:tr>
              <a:tr h="31471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err="1" smtClean="0"/>
                        <a:t>Btn_MainButton_Blue</a:t>
                      </a:r>
                      <a:endParaRPr lang="ko-KR" altLang="en-US" sz="1100" dirty="0" smtClean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5728046"/>
                  </a:ext>
                </a:extLst>
              </a:tr>
            </a:tbl>
          </a:graphicData>
        </a:graphic>
      </p:graphicFrame>
      <p:sp>
        <p:nvSpPr>
          <p:cNvPr id="52" name="직사각형 51"/>
          <p:cNvSpPr/>
          <p:nvPr/>
        </p:nvSpPr>
        <p:spPr>
          <a:xfrm>
            <a:off x="386617" y="1888496"/>
            <a:ext cx="3143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57" name="직사각형 56"/>
          <p:cNvSpPr/>
          <p:nvPr/>
        </p:nvSpPr>
        <p:spPr>
          <a:xfrm>
            <a:off x="1540164" y="2755271"/>
            <a:ext cx="3143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62" name="직사각형 61"/>
          <p:cNvSpPr/>
          <p:nvPr/>
        </p:nvSpPr>
        <p:spPr>
          <a:xfrm>
            <a:off x="428625" y="1828798"/>
            <a:ext cx="6447403" cy="3419477"/>
          </a:xfrm>
          <a:prstGeom prst="rect">
            <a:avLst/>
          </a:prstGeom>
          <a:noFill/>
          <a:ln w="28575" cap="flat" cmpd="sng" algn="ctr">
            <a:solidFill>
              <a:schemeClr val="bg1"/>
            </a:solidFill>
            <a:prstDash val="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1854488" y="2821286"/>
            <a:ext cx="3412837" cy="572820"/>
          </a:xfrm>
          <a:prstGeom prst="rect">
            <a:avLst/>
          </a:prstGeom>
          <a:noFill/>
          <a:ln w="28575" cap="flat" cmpd="sng" algn="ctr">
            <a:solidFill>
              <a:schemeClr val="bg1"/>
            </a:solidFill>
            <a:prstDash val="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64" name="직사각형 63"/>
          <p:cNvSpPr/>
          <p:nvPr/>
        </p:nvSpPr>
        <p:spPr>
          <a:xfrm>
            <a:off x="1940214" y="4535786"/>
            <a:ext cx="3327111" cy="521989"/>
          </a:xfrm>
          <a:prstGeom prst="rect">
            <a:avLst/>
          </a:prstGeom>
          <a:noFill/>
          <a:ln w="28575" cap="flat" cmpd="sng" algn="ctr">
            <a:solidFill>
              <a:schemeClr val="bg1"/>
            </a:solidFill>
            <a:prstDash val="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 w="38100">
                <a:solidFill>
                  <a:schemeClr val="tx1"/>
                </a:solidFill>
              </a:ln>
            </a:endParaRPr>
          </a:p>
        </p:txBody>
      </p:sp>
      <p:sp>
        <p:nvSpPr>
          <p:cNvPr id="61" name="직사각형 60"/>
          <p:cNvSpPr/>
          <p:nvPr/>
        </p:nvSpPr>
        <p:spPr>
          <a:xfrm>
            <a:off x="1697326" y="4469771"/>
            <a:ext cx="314325" cy="352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63393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285</Words>
  <Application>Microsoft Office PowerPoint</Application>
  <PresentationFormat>와이드스크린</PresentationFormat>
  <Paragraphs>121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Inha323-24</dc:creator>
  <cp:lastModifiedBy>Inha323-24</cp:lastModifiedBy>
  <cp:revision>1</cp:revision>
  <dcterms:created xsi:type="dcterms:W3CDTF">2022-01-07T09:19:23Z</dcterms:created>
  <dcterms:modified xsi:type="dcterms:W3CDTF">2022-01-07T09:19:37Z</dcterms:modified>
</cp:coreProperties>
</file>

<file path=docProps/thumbnail.jpeg>
</file>